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302" r:id="rId2"/>
    <p:sldId id="300" r:id="rId3"/>
    <p:sldId id="277" r:id="rId4"/>
    <p:sldId id="303" r:id="rId5"/>
    <p:sldId id="304" r:id="rId6"/>
    <p:sldId id="305" r:id="rId7"/>
    <p:sldId id="296" r:id="rId8"/>
    <p:sldId id="289" r:id="rId9"/>
    <p:sldId id="267" r:id="rId10"/>
    <p:sldId id="29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79"/>
    <p:restoredTop sz="81905"/>
  </p:normalViewPr>
  <p:slideViewPr>
    <p:cSldViewPr snapToGrid="0" snapToObjects="1">
      <p:cViewPr varScale="1">
        <p:scale>
          <a:sx n="91" d="100"/>
          <a:sy n="91" d="100"/>
        </p:scale>
        <p:origin x="12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jpeg>
</file>

<file path=ppt/media/image4.png>
</file>

<file path=ppt/media/image5.tiff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595BE-B35A-A344-8D07-D9A96DD446E0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08C76-A209-4949-9BA5-9FDB78A7C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0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S0140-6736(14)61886-9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oi.org/10.1016/j.resuscitation.2024.110142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492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Fine </a:t>
            </a:r>
            <a:r>
              <a:rPr lang="en-US" dirty="0" err="1"/>
              <a:t>vfib</a:t>
            </a:r>
            <a:r>
              <a:rPr lang="en-US" dirty="0"/>
              <a:t>, shock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65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7900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330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44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Aptos" panose="020B0004020202020204" pitchFamily="34" charset="0"/>
              </a:rPr>
              <a:t>Survival from witnessed ventricular fibrillation (VF) decreases by 10–12% for every minute defibrillation is delayed [3, 4], but when CPR is provided the decline in survival is only 3-4% per minute</a:t>
            </a:r>
            <a:endParaRPr lang="en-US" sz="1200" dirty="0">
              <a:effectLst/>
              <a:latin typeface="Aptos" panose="020B0004020202020204" pitchFamily="34" charset="0"/>
              <a:ea typeface="Aptos" panose="020B0004020202020204" pitchFamily="34" charset="0"/>
              <a:cs typeface="Aptos" panose="020B0004020202020204" pitchFamily="34" charset="0"/>
            </a:endParaRPr>
          </a:p>
          <a:p>
            <a:endParaRPr lang="en-US" dirty="0"/>
          </a:p>
          <a:p>
            <a:r>
              <a:rPr lang="en-US" dirty="0"/>
              <a:t>Utilize code team members – 1 to check pulse and 1 to monitor tele/</a:t>
            </a:r>
            <a:r>
              <a:rPr lang="en-US" dirty="0" err="1"/>
              <a:t>zoll</a:t>
            </a:r>
            <a:r>
              <a:rPr lang="en-US" dirty="0"/>
              <a:t> monitor </a:t>
            </a:r>
          </a:p>
          <a:p>
            <a:endParaRPr lang="en-US" dirty="0"/>
          </a:p>
          <a:p>
            <a:r>
              <a:rPr lang="en-US" dirty="0"/>
              <a:t>Spend only 10 seconds checking for a pulse to minimize interruptions in CPR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don’t want house md at your code. Don’t try to diagnose lupus in a code. </a:t>
            </a:r>
          </a:p>
          <a:p>
            <a:endParaRPr lang="en-US" dirty="0"/>
          </a:p>
          <a:p>
            <a:r>
              <a:rPr lang="en-US" dirty="0"/>
              <a:t>The rest is whatever (people will be fired up about all sorts of things, but they don't matter). It’s a bonus if you figure out why they coded, but it’s a small, small minority where the etiology is not blindingly obvious but is also easily reversible.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LUCAS: institution policies vary, but</a:t>
            </a:r>
          </a:p>
          <a:p>
            <a:r>
              <a:rPr lang="en-US" dirty="0"/>
              <a:t>Negative RCT in OHCA - </a:t>
            </a:r>
            <a:r>
              <a:rPr lang="en-US" b="0" i="0" dirty="0" err="1">
                <a:solidFill>
                  <a:srgbClr val="FFFFFF"/>
                </a:solidFill>
                <a:effectLst/>
                <a:highlight>
                  <a:srgbClr val="4D6A75"/>
                </a:highlight>
                <a:latin typeface="Source Sans Pro" panose="020F0502020204030204" pitchFamily="34" charset="0"/>
              </a:rPr>
              <a:t>DOI:</a:t>
            </a:r>
            <a:r>
              <a:rPr lang="en-US" b="0" i="0" u="none" strike="noStrike" dirty="0" err="1">
                <a:effectLst/>
                <a:highlight>
                  <a:srgbClr val="4D6A75"/>
                </a:highlight>
                <a:latin typeface="Source Sans Pro" panose="020B0503030403020204" pitchFamily="34" charset="0"/>
                <a:hlinkClick r:id="rId3"/>
              </a:rPr>
              <a:t>https</a:t>
            </a:r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  <a:hlinkClick r:id="rId3"/>
              </a:rPr>
              <a:t>://doi.org/10.1016/S0140-6736(14)61886-9</a:t>
            </a:r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</a:rPr>
              <a:t> </a:t>
            </a:r>
          </a:p>
          <a:p>
            <a:r>
              <a:rPr lang="en-US" b="0" i="0" u="none" strike="noStrike" dirty="0">
                <a:effectLst/>
                <a:highlight>
                  <a:srgbClr val="4D6A75"/>
                </a:highlight>
                <a:latin typeface="Source Sans Pro" panose="020B0503030403020204" pitchFamily="34" charset="0"/>
              </a:rPr>
              <a:t>Negative retrospective data in IHCA - 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  <a:hlinkClick r:id="rId4" tooltip="Persistent link using digital object identifier"/>
              </a:rPr>
              <a:t>https://doi.org/10.1016/j.resuscitation.2024.110142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 </a:t>
            </a:r>
          </a:p>
          <a:p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The only time it may be important is ECMO/long </a:t>
            </a:r>
            <a:r>
              <a:rPr lang="en-US" b="0" i="0" u="none" strike="noStrike" dirty="0" err="1">
                <a:solidFill>
                  <a:srgbClr val="0272B1"/>
                </a:solidFill>
                <a:effectLst/>
                <a:latin typeface="ElsevierSans"/>
              </a:rPr>
              <a:t>resusc</a:t>
            </a:r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 with procedure. </a:t>
            </a:r>
          </a:p>
          <a:p>
            <a:r>
              <a:rPr lang="en-US" b="0" i="0" u="none" strike="noStrike" dirty="0">
                <a:solidFill>
                  <a:srgbClr val="0272B1"/>
                </a:solidFill>
                <a:effectLst/>
                <a:latin typeface="ElsevierSans"/>
              </a:rPr>
              <a:t>IF pause in compression is more than a few seconds, USE YOUR CRED HERE.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816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08C76-A209-4949-9BA5-9FDB78A7C1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32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1638-419A-FD48-AE10-270129A73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2DEE8F-21B2-4541-B133-BF17248D6D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6BAAA1-9412-E944-B691-34726DE19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601FB-1175-3F42-B19F-7C5B5FBD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7AB14-89F1-2944-BA58-EBCAEFE6A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68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372FD-13AA-2044-B8B4-B384368AD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F33CC-EED8-784B-A342-A99810A5A7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5D7B8-A90B-5241-ACFA-C97E1D028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8D75B-D811-234F-8904-FA0A2FDBD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F6C20F-1C16-7544-B1A3-306EB820E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2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8514E1-0326-DA4C-BC54-FE03C90EC0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9DD1C6-2FB2-AE4A-BC15-A6CFBB1EF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B54A9-7BEF-B142-B631-8AE33C40B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C75F1-1863-8A48-8CBC-784B0998B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06917-39AA-EC4C-9126-394F83018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5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5EB25-F747-EF4F-8F3F-07E79C1D3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0B02B-D851-234F-9CBE-227A89537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FA009-3C27-3E4A-ABDF-895748CE7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DEC15-DC9D-3D44-8F01-F591C4180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00450-4CF9-1A46-8AA3-0A02FBD86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0667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92B61-4472-8648-83A4-F57A1E292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E63ED-5410-D448-BADC-575475056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C63870-2B15-F148-AB9B-2AE6C06E7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E99C1D-9AEF-F34A-8C26-EE1AB1540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A203D-2A7A-C943-90C5-E4A9A8B0D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9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04EB-0F76-AB4D-B6AD-A39439D26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6A7C9-C687-4A4D-97A5-9D442218D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BEAC7C-A0AE-4244-997A-8EDC5BE44A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5F8A39-9395-3749-89E5-7BB0D5AB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523D9-D22D-7E46-97DB-7EB71A10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D1F0DC-FF7F-EA45-90E4-13D6B488A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98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CC060-6430-BE43-80E3-16C0ADCFD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E0D5-9F64-244A-908F-455FEC1EC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35DE6-F0D5-D044-B257-1B883C2B9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43447-2DC9-5541-9133-8ECC3AFC6D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726CD-ED77-B244-AF40-B62A8A46CD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8F8512-37F2-3445-B596-62F7750F8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E4B3E5-3ACD-114E-8FF1-B3D73E104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A5985D-0AD1-054A-91BD-D9F4EDD4B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80D2A-E8AC-3E44-9C92-BA6F8A39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C0FA80-7A93-6E40-9D14-035E9E8B5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9B7252-D335-A141-8139-4B13D9F0A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6194B-B0AC-0C43-9107-E89EE4880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23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4D9CA4-32C0-2144-9830-BAA88ED61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F03EC-ACDE-FB44-AF5E-3AAF8E807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A8B594-F439-A947-B00D-39D4F4214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59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77264-2683-9C40-B84A-A68EA06AD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B6A84-1771-B647-9F7E-0311B6779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0C78E-B15A-A84C-A955-50F7CD42F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F5EBE9-945E-5F4C-AA6E-C2B0A0FDB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88868-FD9A-C846-9976-AABD389E4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3A9F7-D67C-E444-AAD0-C146DBB06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0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17BE6-F595-F94A-A044-9B010067C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857D92-BDEB-604A-A1BC-EE15A73DBA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B7CA1-61BF-0A43-B9D3-DA742CCEF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6B5B8-AEC2-114A-B916-F57EFD3EF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EE1EC-9257-244B-99DA-98D2C142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752A-AADE-EA48-B402-2F7D3C540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49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E891D7-50FA-DD4E-AE56-7BABE2A61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5C5EA-E57A-D542-8DFA-C4D2CB615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64877-7785-C34A-BC8A-6C1962CABC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2AD5F-BA35-D145-892A-738B7383E3CA}" type="datetimeFigureOut">
              <a:rPr lang="en-US" smtClean="0"/>
              <a:t>4/30/2025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14122-C047-4344-9F82-0C0A0EF23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C3F76-9301-5643-B796-D2D7D49EF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6F3DD5-25C2-4148-9FE0-C2DBE1D913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17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AE18CD-1E9A-0F3E-FBF6-BB9DF3257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7200"/>
              <a:t>Pulse Check Decisions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82A90-7288-168E-6996-F58EBB173B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endParaRPr lang="en-US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1716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E5A9-4985-BA3B-AC2F-3B54D037F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Pulse Check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6630D-9654-EF22-300D-6C0B86860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lvl="1"/>
            <a:r>
              <a:rPr lang="en-US" sz="3000" b="1" i="1" u="sng" dirty="0"/>
              <a:t>DO NOT MISS FINE V. Fib</a:t>
            </a:r>
          </a:p>
          <a:p>
            <a:pPr lvl="1"/>
            <a:r>
              <a:rPr lang="en-US" sz="3000" dirty="0"/>
              <a:t>Only allow, </a:t>
            </a:r>
            <a:r>
              <a:rPr lang="en-US" sz="3000" b="1" dirty="0"/>
              <a:t>at most</a:t>
            </a:r>
            <a:r>
              <a:rPr lang="en-US" sz="3000" dirty="0"/>
              <a:t>, a few seconds of CPR delay for Lucas / Intubation</a:t>
            </a:r>
          </a:p>
          <a:p>
            <a:pPr lvl="2"/>
            <a:r>
              <a:rPr lang="en-US" sz="3000" dirty="0"/>
              <a:t>This is a decision to spend your “political capital” on</a:t>
            </a:r>
          </a:p>
          <a:p>
            <a:pPr lvl="1"/>
            <a:r>
              <a:rPr lang="en-US" sz="3000" dirty="0"/>
              <a:t>Use EtCO2</a:t>
            </a:r>
          </a:p>
        </p:txBody>
      </p:sp>
    </p:spTree>
    <p:extLst>
      <p:ext uri="{BB962C8B-B14F-4D97-AF65-F5344CB8AC3E}">
        <p14:creationId xmlns:p14="http://schemas.microsoft.com/office/powerpoint/2010/main" val="1102181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1FA28-58F4-C0FD-6B37-112CCA343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Scenario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A25D8E-23AC-E61A-2E25-78937DEF8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You respond to a code blue on E50 and upon arrival you see a nurse performing chest compressions on a patient in bed</a:t>
            </a:r>
          </a:p>
          <a:p>
            <a:r>
              <a:rPr lang="en-US" sz="2200" dirty="0"/>
              <a:t>You establish yourself as the code leader while the rest of the team arrives</a:t>
            </a:r>
          </a:p>
          <a:p>
            <a:r>
              <a:rPr lang="en-US" sz="2200" dirty="0"/>
              <a:t>What are your next steps?</a:t>
            </a:r>
          </a:p>
        </p:txBody>
      </p:sp>
    </p:spTree>
    <p:extLst>
      <p:ext uri="{BB962C8B-B14F-4D97-AF65-F5344CB8AC3E}">
        <p14:creationId xmlns:p14="http://schemas.microsoft.com/office/powerpoint/2010/main" val="3918719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D04AFD-11E2-A340-997C-1C568EEAA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8326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At first Pulse Check…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7639E-DA9D-894C-8B8E-1BF8D427D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2419141"/>
            <a:ext cx="10909643" cy="55265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pulse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62AA7B-C0F6-6844-9B93-39431FC5F07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320040" y="3217587"/>
            <a:ext cx="11548872" cy="291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4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1B4483-EACA-1BCC-B3BD-777C35F7E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/>
              <a:t>After resuming CPR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9988-17DF-7AE5-DA64-7C2DC6875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Nurse tells you she is having difficulty feeling a pulse even during compressions</a:t>
            </a:r>
          </a:p>
          <a:p>
            <a:r>
              <a:rPr lang="en-US" sz="2200" dirty="0"/>
              <a:t>How else can we detect ROSC?</a:t>
            </a:r>
          </a:p>
        </p:txBody>
      </p:sp>
    </p:spTree>
    <p:extLst>
      <p:ext uri="{BB962C8B-B14F-4D97-AF65-F5344CB8AC3E}">
        <p14:creationId xmlns:p14="http://schemas.microsoft.com/office/powerpoint/2010/main" val="2709122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C279B-918D-4E41-E241-58276E8FD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At next pulse check…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42A08E-454A-6529-A511-1B608BD53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No pulse</a:t>
            </a:r>
          </a:p>
          <a:p>
            <a:endParaRPr lang="en-US" sz="2200" dirty="0"/>
          </a:p>
          <a:p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Just prior to resuming compressions, anesthesia is ready to intubate but asks for a bit more time</a:t>
            </a:r>
          </a:p>
          <a:p>
            <a:r>
              <a:rPr lang="en-US" sz="2200" dirty="0"/>
              <a:t>Thoughts?</a:t>
            </a:r>
          </a:p>
        </p:txBody>
      </p:sp>
      <p:pic>
        <p:nvPicPr>
          <p:cNvPr id="1026" name="Picture 2" descr="B20: Cardiac Asystole: ECGs at St Emlyn's">
            <a:extLst>
              <a:ext uri="{FF2B5EF4-FFF2-40B4-BE49-F238E27FC236}">
                <a16:creationId xmlns:a16="http://schemas.microsoft.com/office/drawing/2014/main" id="{D43F09F7-D8A6-3B66-F9AD-71D0DF2EE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28" r="34732" b="4"/>
          <a:stretch/>
        </p:blipFill>
        <p:spPr bwMode="auto">
          <a:xfrm>
            <a:off x="6989379" y="2093976"/>
            <a:ext cx="4627343" cy="4096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92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64A97D-31B0-C473-3B72-3B7486E4F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At next pulse check</a:t>
            </a:r>
          </a:p>
        </p:txBody>
      </p:sp>
      <p:sp>
        <p:nvSpPr>
          <p:cNvPr id="206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7DD7E-2005-6E24-332A-4E3799EE8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ETCO2 = 36</a:t>
            </a:r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endParaRPr lang="en-US" sz="2200"/>
          </a:p>
          <a:p>
            <a:pPr marL="0" indent="0">
              <a:buNone/>
            </a:pPr>
            <a:endParaRPr lang="en-US" sz="2200"/>
          </a:p>
          <a:p>
            <a:endParaRPr lang="en-US" sz="2200"/>
          </a:p>
        </p:txBody>
      </p:sp>
      <p:pic>
        <p:nvPicPr>
          <p:cNvPr id="2054" name="Picture 6" descr="ACLS Rhythm Strips Training and Interpretation">
            <a:extLst>
              <a:ext uri="{FF2B5EF4-FFF2-40B4-BE49-F238E27FC236}">
                <a16:creationId xmlns:a16="http://schemas.microsoft.com/office/drawing/2014/main" id="{69E6ABA0-3539-EAD0-1161-FCAC7F350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2281257"/>
            <a:ext cx="6903720" cy="2295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375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EA4ED-BD5F-0F6C-2759-CDA771D3F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when you’re unsure?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CCF33-8FC0-A612-59B0-65B769414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Enroll help (the nurses are </a:t>
            </a:r>
            <a:r>
              <a:rPr lang="en-US" b="1" dirty="0"/>
              <a:t>good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“Are we certain this is asystole?"</a:t>
            </a:r>
          </a:p>
          <a:p>
            <a:r>
              <a:rPr lang="en-US" dirty="0"/>
              <a:t>Turn up the gain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9F4A51-6E34-E302-08E1-DD17B70CC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88" y="3429000"/>
            <a:ext cx="4360609" cy="311242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721AB2F-7B5C-E224-0256-53CDF43795B6}"/>
              </a:ext>
            </a:extLst>
          </p:cNvPr>
          <p:cNvSpPr/>
          <p:nvPr/>
        </p:nvSpPr>
        <p:spPr>
          <a:xfrm>
            <a:off x="3931773" y="4086290"/>
            <a:ext cx="666322" cy="322545"/>
          </a:xfrm>
          <a:prstGeom prst="ellipse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7C25A-CFDA-474D-D584-4D97CB561FF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53654" y="1713380"/>
            <a:ext cx="5603855" cy="412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3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C9727-0D02-CEB2-7D39-91C6B1C3C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021595" cy="1325563"/>
          </a:xfrm>
        </p:spPr>
        <p:txBody>
          <a:bodyPr/>
          <a:lstStyle/>
          <a:p>
            <a:r>
              <a:rPr lang="en-US" dirty="0"/>
              <a:t>What if the pulse is hard to feel?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2F5682-D2CB-D844-140E-89E3229584BA}"/>
              </a:ext>
            </a:extLst>
          </p:cNvPr>
          <p:cNvSpPr txBox="1"/>
          <p:nvPr/>
        </p:nvSpPr>
        <p:spPr>
          <a:xfrm>
            <a:off x="615778" y="1690688"/>
            <a:ext cx="84664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 second pause, total </a:t>
            </a:r>
          </a:p>
          <a:p>
            <a:r>
              <a:rPr lang="en-US" sz="2400" dirty="0"/>
              <a:t>Use doppler </a:t>
            </a:r>
          </a:p>
          <a:p>
            <a:r>
              <a:rPr lang="en-US" sz="2400" b="1" dirty="0"/>
              <a:t>Use EtCO2 to help detect ROSC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77AB8F-D469-32E3-BC32-205A4FDC8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745" y="1988448"/>
            <a:ext cx="4596328" cy="3241742"/>
          </a:xfrm>
          <a:prstGeom prst="rect">
            <a:avLst/>
          </a:prstGeom>
        </p:spPr>
      </p:pic>
      <p:pic>
        <p:nvPicPr>
          <p:cNvPr id="1026" name="Picture 2" descr="Etco2 Monitor Adapter for contec CA10M End-Expiratory Capnograph Monitor  Patient's Respiratory Breathing Tube Accessories">
            <a:extLst>
              <a:ext uri="{FF2B5EF4-FFF2-40B4-BE49-F238E27FC236}">
                <a16:creationId xmlns:a16="http://schemas.microsoft.com/office/drawing/2014/main" id="{2C0CD03C-E2A2-1ADB-A37D-D83DFDDDA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9"/>
          <a:stretch/>
        </p:blipFill>
        <p:spPr bwMode="auto">
          <a:xfrm>
            <a:off x="2130453" y="3351734"/>
            <a:ext cx="2429613" cy="223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923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3D83-B2D5-544C-A574-C6DB1ACA9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" panose="020F0502020204030204" pitchFamily="34" charset="0"/>
              </a:rPr>
              <a:t>What is the </a:t>
            </a:r>
            <a:r>
              <a:rPr lang="en-US" b="1" dirty="0">
                <a:cs typeface="Calibri" panose="020F0502020204030204" pitchFamily="34" charset="0"/>
              </a:rPr>
              <a:t>big</a:t>
            </a:r>
            <a:r>
              <a:rPr lang="en-US" dirty="0">
                <a:cs typeface="Calibri" panose="020F0502020204030204" pitchFamily="34" charset="0"/>
              </a:rPr>
              <a:t> picture?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51998-BB96-134D-B93B-3DAED6E5ED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109" y="1825625"/>
            <a:ext cx="65405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u="sng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they don’t have a pulse, someone is compressing the chest with high quality CPR.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 significant breaks.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Minimize pauses to necessary position changes, pulse checks, and a little wiggle room to the Lucas or intubation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(but only a little)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Shock them if they have a shockable rhythm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rest (mostly*) not so important</a:t>
            </a:r>
          </a:p>
        </p:txBody>
      </p:sp>
      <p:pic>
        <p:nvPicPr>
          <p:cNvPr id="9218" name="Picture 2" descr="Real-Time Visual Feedback Device Improves Quality Of Chest Compressions: A  Manikin Study. - Abstract - Europe PMC">
            <a:extLst>
              <a:ext uri="{FF2B5EF4-FFF2-40B4-BE49-F238E27FC236}">
                <a16:creationId xmlns:a16="http://schemas.microsoft.com/office/drawing/2014/main" id="{C56D8198-D3AC-EB45-AC9F-8D12BE3F1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4777" y="2679809"/>
            <a:ext cx="3549042" cy="2642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564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10711</TotalTime>
  <Words>495</Words>
  <Application>Microsoft Office PowerPoint</Application>
  <PresentationFormat>Widescreen</PresentationFormat>
  <Paragraphs>70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Calibri</vt:lpstr>
      <vt:lpstr>Calibri Light</vt:lpstr>
      <vt:lpstr>ElsevierSans</vt:lpstr>
      <vt:lpstr>Source Sans Pro</vt:lpstr>
      <vt:lpstr>Office Theme</vt:lpstr>
      <vt:lpstr>Pulse Check Decisions</vt:lpstr>
      <vt:lpstr>Scenario</vt:lpstr>
      <vt:lpstr>At first Pulse Check…</vt:lpstr>
      <vt:lpstr>After resuming CPR</vt:lpstr>
      <vt:lpstr>At next pulse check…</vt:lpstr>
      <vt:lpstr>At next pulse check</vt:lpstr>
      <vt:lpstr>What can you do when you’re unsure?</vt:lpstr>
      <vt:lpstr>What if the pulse is hard to feel? </vt:lpstr>
      <vt:lpstr>What is the big picture?</vt:lpstr>
      <vt:lpstr>Summary: Pulse Check Decisions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BLUE RAPID RESPONSE</dc:title>
  <dc:creator>BRIAN LOCKE</dc:creator>
  <cp:lastModifiedBy>Josiah Situmeang</cp:lastModifiedBy>
  <cp:revision>58</cp:revision>
  <dcterms:created xsi:type="dcterms:W3CDTF">2021-05-18T01:47:09Z</dcterms:created>
  <dcterms:modified xsi:type="dcterms:W3CDTF">2025-05-01T19:20:21Z</dcterms:modified>
</cp:coreProperties>
</file>

<file path=docProps/thumbnail.jpeg>
</file>